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Montserrat Medium" panose="00000600000000000000" pitchFamily="2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hU+pnNm3drFFpUE81MJho9zssZ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Ramirez" userId="03f373c7-6312-414f-8623-9dc5e2a8c1cd" providerId="ADAL" clId="{0B386C02-36B5-4AB8-BEE3-22A4AB0CA8AF}"/>
    <pc:docChg chg="modSld">
      <pc:chgData name="Javier Ramirez" userId="03f373c7-6312-414f-8623-9dc5e2a8c1cd" providerId="ADAL" clId="{0B386C02-36B5-4AB8-BEE3-22A4AB0CA8AF}" dt="2023-10-04T21:37:24.194" v="3" actId="20577"/>
      <pc:docMkLst>
        <pc:docMk/>
      </pc:docMkLst>
      <pc:sldChg chg="modSp mod">
        <pc:chgData name="Javier Ramirez" userId="03f373c7-6312-414f-8623-9dc5e2a8c1cd" providerId="ADAL" clId="{0B386C02-36B5-4AB8-BEE3-22A4AB0CA8AF}" dt="2023-10-04T21:37:24.194" v="3" actId="20577"/>
        <pc:sldMkLst>
          <pc:docMk/>
          <pc:sldMk cId="0" sldId="258"/>
        </pc:sldMkLst>
        <pc:spChg chg="mod">
          <ac:chgData name="Javier Ramirez" userId="03f373c7-6312-414f-8623-9dc5e2a8c1cd" providerId="ADAL" clId="{0B386C02-36B5-4AB8-BEE3-22A4AB0CA8AF}" dt="2023-10-04T21:37:21.780" v="1" actId="20577"/>
          <ac:spMkLst>
            <pc:docMk/>
            <pc:sldMk cId="0" sldId="258"/>
            <ac:spMk id="114" creationId="{00000000-0000-0000-0000-000000000000}"/>
          </ac:spMkLst>
        </pc:spChg>
        <pc:spChg chg="mod">
          <ac:chgData name="Javier Ramirez" userId="03f373c7-6312-414f-8623-9dc5e2a8c1cd" providerId="ADAL" clId="{0B386C02-36B5-4AB8-BEE3-22A4AB0CA8AF}" dt="2023-10-04T21:37:24.194" v="3" actId="20577"/>
          <ac:spMkLst>
            <pc:docMk/>
            <pc:sldMk cId="0" sldId="258"/>
            <ac:spMk id="11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tsuohirata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D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D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/>
              <a:t>IMAGE BY: </a:t>
            </a:r>
            <a:br>
              <a:rPr lang="en-ID"/>
            </a:br>
            <a:r>
              <a:rPr lang="en-ID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Mitsuo Hirata@mitsuohirata</a:t>
            </a:r>
            <a:r>
              <a:rPr lang="en-ID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(UNSPLASH)</a:t>
            </a:r>
            <a:endParaRPr/>
          </a:p>
        </p:txBody>
      </p:sp>
      <p:sp>
        <p:nvSpPr>
          <p:cNvPr id="222" name="Google Shape;22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D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D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ae4cb4e1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24ae4cb4e1a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24ae4cb4e1a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D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D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>
            <a:spLocks noGrp="1"/>
          </p:cNvSpPr>
          <p:nvPr>
            <p:ph type="pic" idx="2"/>
          </p:nvPr>
        </p:nvSpPr>
        <p:spPr>
          <a:xfrm>
            <a:off x="1739811" y="2314197"/>
            <a:ext cx="2642400" cy="3304275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5"/>
          <p:cNvSpPr>
            <a:spLocks noGrp="1"/>
          </p:cNvSpPr>
          <p:nvPr>
            <p:ph type="pic" idx="3"/>
          </p:nvPr>
        </p:nvSpPr>
        <p:spPr>
          <a:xfrm>
            <a:off x="4940782" y="2314197"/>
            <a:ext cx="2642400" cy="3304275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5"/>
          <p:cNvSpPr>
            <a:spLocks noGrp="1"/>
          </p:cNvSpPr>
          <p:nvPr>
            <p:ph type="pic" idx="4"/>
          </p:nvPr>
        </p:nvSpPr>
        <p:spPr>
          <a:xfrm>
            <a:off x="8141752" y="2314197"/>
            <a:ext cx="2642400" cy="33042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"/>
              <a:buNone/>
              <a:defRPr sz="4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l="4287" r="4295" b="31435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B22">
              <a:alpha val="9137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5122149" y="0"/>
            <a:ext cx="1408200" cy="6858000"/>
          </a:xfrm>
          <a:prstGeom prst="rect">
            <a:avLst/>
          </a:prstGeom>
          <a:gradFill>
            <a:gsLst>
              <a:gs pos="0">
                <a:srgbClr val="FFC837">
                  <a:alpha val="0"/>
                </a:srgbClr>
              </a:gs>
              <a:gs pos="52000">
                <a:srgbClr val="FFC837">
                  <a:alpha val="34509"/>
                </a:srgbClr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824725" y="2495000"/>
            <a:ext cx="8581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ID" sz="7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 DE ACCIÓN</a:t>
            </a:r>
            <a:endParaRPr sz="7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809851" y="3504766"/>
            <a:ext cx="427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COMPORTAMIENTO CLIENTES</a:t>
            </a: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6826782" y="3818037"/>
            <a:ext cx="231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TELEFONÍA CELULAR</a:t>
            </a:r>
            <a:endParaRPr sz="12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51220" y="1717105"/>
            <a:ext cx="5135686" cy="3423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/>
        </p:nvSpPr>
        <p:spPr>
          <a:xfrm rot="-2700000" flipH="1">
            <a:off x="11491646" y="6176533"/>
            <a:ext cx="802415" cy="773640"/>
          </a:xfrm>
          <a:custGeom>
            <a:avLst/>
            <a:gdLst/>
            <a:ahLst/>
            <a:cxnLst/>
            <a:rect l="l" t="t" r="r" b="b"/>
            <a:pathLst>
              <a:path w="2639037" h="2544402" extrusionOk="0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6163066" y="3106700"/>
            <a:ext cx="531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Impacto Estimado: </a:t>
            </a: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Este programa puede aumentar la retención al incentivar a los clientes a continuar siendo suscriptores a largo plazo.</a:t>
            </a:r>
            <a:endParaRPr sz="1200" b="0" i="0" u="none" strike="noStrike" cap="non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6163066" y="4249675"/>
            <a:ext cx="531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Valor Agregado:</a:t>
            </a: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Los clientes se sienten valorados y recompensados por su lealtad continua, lo que fortalece su relación con el servicio de streaming.</a:t>
            </a:r>
            <a:endParaRPr sz="1200" b="0" i="0" u="none" strike="noStrike" cap="non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0200" y="3343550"/>
            <a:ext cx="265201" cy="2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0200" y="4486525"/>
            <a:ext cx="265201" cy="2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9725" y="-85900"/>
            <a:ext cx="4845325" cy="725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0"/>
          <p:cNvSpPr txBox="1"/>
          <p:nvPr/>
        </p:nvSpPr>
        <p:spPr>
          <a:xfrm>
            <a:off x="6302300" y="1215950"/>
            <a:ext cx="537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D" sz="3000" b="1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PROGRAMA LEALTAD</a:t>
            </a:r>
            <a:endParaRPr sz="3000" b="1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7459700" y="867638"/>
            <a:ext cx="422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ID" sz="2600" b="0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PLAN ACCIÓN</a:t>
            </a:r>
            <a:endParaRPr sz="2600" b="0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4433925" y="1770050"/>
            <a:ext cx="7313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Implementa un programa de lealtad que recompense a los clientes en función </a:t>
            </a:r>
            <a:endParaRPr sz="1200" b="0" i="0" u="none" strike="noStrike" cap="non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su tiempo de permanencia en el servicio.</a:t>
            </a:r>
            <a:endParaRPr sz="1200" b="0" i="0" u="none" strike="noStrike" cap="non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101" y="754225"/>
            <a:ext cx="9055800" cy="63849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sp>
        <p:nvSpPr>
          <p:cNvPr id="225" name="Google Shape;225;p11"/>
          <p:cNvSpPr/>
          <p:nvPr/>
        </p:nvSpPr>
        <p:spPr>
          <a:xfrm rot="-2700000" flipH="1">
            <a:off x="-127029" y="6195083"/>
            <a:ext cx="802415" cy="773640"/>
          </a:xfrm>
          <a:custGeom>
            <a:avLst/>
            <a:gdLst/>
            <a:ahLst/>
            <a:cxnLst/>
            <a:rect l="l" t="t" r="r" b="b"/>
            <a:pathLst>
              <a:path w="2639037" h="2544402" extrusionOk="0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1"/>
          <p:cNvSpPr txBox="1"/>
          <p:nvPr/>
        </p:nvSpPr>
        <p:spPr>
          <a:xfrm>
            <a:off x="487225" y="2745650"/>
            <a:ext cx="5295000" cy="21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Estas acciones de marketing digital se basan en un enfoque de árbol de decisión que considera diferentes variables para retener a los clientes. Cada acción aporta un valor agregado al cliente al </a:t>
            </a:r>
            <a:r>
              <a:rPr lang="en-ID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mantener una comunicación activa con el cliente, ofrecer planes familiares y</a:t>
            </a: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contratos flexibles o recompensas por su lealtad, lo que puede aumentar la retención y la satisfacción del cliente.</a:t>
            </a:r>
            <a:endParaRPr sz="1200" b="0" i="0" u="none" strike="noStrike" cap="non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403650" y="2818700"/>
            <a:ext cx="27900" cy="81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496096" y="1954450"/>
            <a:ext cx="422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D" sz="4000" b="1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CONCLUSIÓN</a:t>
            </a:r>
            <a:endParaRPr sz="4000" b="1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2"/>
          <p:cNvPicPr preferRelativeResize="0"/>
          <p:nvPr/>
        </p:nvPicPr>
        <p:blipFill rotWithShape="1">
          <a:blip r:embed="rId3">
            <a:alphaModFix/>
          </a:blip>
          <a:srcRect l="4287" r="4295" b="31435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B22">
              <a:alpha val="9137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2"/>
          <p:cNvSpPr/>
          <p:nvPr/>
        </p:nvSpPr>
        <p:spPr>
          <a:xfrm>
            <a:off x="2019300" y="1593860"/>
            <a:ext cx="8153400" cy="3670200"/>
          </a:xfrm>
          <a:prstGeom prst="rect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1753956" y="2371725"/>
            <a:ext cx="525000" cy="20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2520225" y="2607150"/>
            <a:ext cx="75570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ID" sz="45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VOLVAMOS</a:t>
            </a:r>
            <a:endParaRPr sz="45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ID"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RECONECTAR!</a:t>
            </a:r>
            <a:endParaRPr sz="6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6163909" y="1163089"/>
            <a:ext cx="5777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D" sz="4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SITUACIÓN ACTUAL</a:t>
            </a:r>
            <a:endParaRPr sz="4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2"/>
          <p:cNvSpPr/>
          <p:nvPr/>
        </p:nvSpPr>
        <p:spPr>
          <a:xfrm flipH="1">
            <a:off x="0" y="0"/>
            <a:ext cx="4151086" cy="6858000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"/>
          <p:cNvSpPr/>
          <p:nvPr/>
        </p:nvSpPr>
        <p:spPr>
          <a:xfrm flipH="1">
            <a:off x="0" y="0"/>
            <a:ext cx="4151086" cy="6858000"/>
          </a:xfrm>
          <a:prstGeom prst="rect">
            <a:avLst/>
          </a:prstGeom>
          <a:gradFill>
            <a:gsLst>
              <a:gs pos="0">
                <a:srgbClr val="181E26">
                  <a:alpha val="0"/>
                </a:srgbClr>
              </a:gs>
              <a:gs pos="85000">
                <a:srgbClr val="181E26"/>
              </a:gs>
              <a:gs pos="100000">
                <a:srgbClr val="181E2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l="47752" b="81781"/>
          <a:stretch/>
        </p:blipFill>
        <p:spPr>
          <a:xfrm>
            <a:off x="-297750" y="2434474"/>
            <a:ext cx="6461655" cy="4422487"/>
          </a:xfrm>
          <a:custGeom>
            <a:avLst/>
            <a:gdLst/>
            <a:ahLst/>
            <a:cxnLst/>
            <a:rect l="l" t="t" r="r" b="b"/>
            <a:pathLst>
              <a:path w="4999346" h="3421653" extrusionOk="0">
                <a:moveTo>
                  <a:pt x="0" y="0"/>
                </a:moveTo>
                <a:lnTo>
                  <a:pt x="4999346" y="0"/>
                </a:lnTo>
                <a:lnTo>
                  <a:pt x="4999346" y="3421653"/>
                </a:lnTo>
                <a:lnTo>
                  <a:pt x="0" y="342165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6279025" y="2158425"/>
            <a:ext cx="53214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sz="1200" b="0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Se requiere elaborar un modelo predictivo de la fuga de clientes en una empresa de telecomunicaciones. El objetivo de esto es evitar un efecto negativo en nuestra </a:t>
            </a:r>
            <a:r>
              <a:rPr lang="en-ID" sz="1200" b="1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base de clientes</a:t>
            </a:r>
            <a:r>
              <a:rPr lang="en-ID" sz="1200" b="0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y, en consecuencia, a la </a:t>
            </a:r>
            <a:r>
              <a:rPr lang="en-ID" sz="1200" b="1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rentabilidad del negocio.</a:t>
            </a:r>
            <a:endParaRPr sz="1200" b="1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b="0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Se tienen 6.590 registros con el comportamiento de los clientes de telefonía celular. Además, existe un marco temporal de análisis de 1 mes como ventana de tiempo respecto a la predicción de la fuga.</a:t>
            </a:r>
            <a:endParaRPr sz="1200" b="0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ae4cb4e1a_1_6"/>
          <p:cNvSpPr txBox="1"/>
          <p:nvPr/>
        </p:nvSpPr>
        <p:spPr>
          <a:xfrm>
            <a:off x="921900" y="459750"/>
            <a:ext cx="1034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D" sz="4000" b="1" i="0" u="none" strike="noStrike" cap="none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PREPARACIÓN Y LIMPIEZA DE DATOS</a:t>
            </a:r>
            <a:endParaRPr sz="4000" b="1" i="0" u="none" strike="noStrike" cap="none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g24ae4cb4e1a_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825" y="2889647"/>
            <a:ext cx="5555775" cy="9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4ae4cb4e1a_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5400" y="2001700"/>
            <a:ext cx="4495775" cy="32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4ae4cb4e1a_1_6"/>
          <p:cNvSpPr txBox="1"/>
          <p:nvPr/>
        </p:nvSpPr>
        <p:spPr>
          <a:xfrm>
            <a:off x="1725325" y="2329325"/>
            <a:ext cx="255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LIMPIEZA DE ENCABEZADOS</a:t>
            </a:r>
            <a:endParaRPr sz="12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3" name="Google Shape;113;g24ae4cb4e1a_1_6"/>
          <p:cNvSpPr txBox="1"/>
          <p:nvPr/>
        </p:nvSpPr>
        <p:spPr>
          <a:xfrm>
            <a:off x="7832400" y="1475550"/>
            <a:ext cx="255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LIMPIEZA DE OUTLIERS: IQR</a:t>
            </a:r>
            <a:endParaRPr sz="12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4" name="Google Shape;114;g24ae4cb4e1a_1_6"/>
          <p:cNvSpPr txBox="1"/>
          <p:nvPr/>
        </p:nvSpPr>
        <p:spPr>
          <a:xfrm>
            <a:off x="621750" y="4120375"/>
            <a:ext cx="236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historico</a:t>
            </a:r>
            <a:r>
              <a:rPr lang="en-ID" sz="12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cargo extra </a:t>
            </a:r>
            <a:r>
              <a:rPr lang="en-ID" sz="12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datos</a:t>
            </a:r>
            <a:r>
              <a:rPr lang="en-ID" sz="12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2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g24ae4cb4e1a_1_6"/>
          <p:cNvSpPr txBox="1"/>
          <p:nvPr/>
        </p:nvSpPr>
        <p:spPr>
          <a:xfrm>
            <a:off x="3350225" y="4120375"/>
            <a:ext cx="255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historico_cargo_extra</a:t>
            </a:r>
            <a:r>
              <a:rPr lang="en-ID" sz="12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_</a:t>
            </a:r>
            <a:r>
              <a:rPr lang="en-ID" sz="12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datos</a:t>
            </a:r>
            <a:r>
              <a:rPr lang="en-ID" sz="12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2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" name="Google Shape;116;g24ae4cb4e1a_1_6"/>
          <p:cNvSpPr txBox="1"/>
          <p:nvPr/>
        </p:nvSpPr>
        <p:spPr>
          <a:xfrm>
            <a:off x="2856425" y="4003400"/>
            <a:ext cx="41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D" sz="3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</a:t>
            </a:r>
            <a:endParaRPr sz="3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" name="Google Shape;117;g24ae4cb4e1a_1_6"/>
          <p:cNvSpPr/>
          <p:nvPr/>
        </p:nvSpPr>
        <p:spPr>
          <a:xfrm rot="-2700000" flipH="1">
            <a:off x="11491646" y="6176533"/>
            <a:ext cx="802415" cy="773640"/>
          </a:xfrm>
          <a:custGeom>
            <a:avLst/>
            <a:gdLst/>
            <a:ahLst/>
            <a:cxnLst/>
            <a:rect l="l" t="t" r="r" b="b"/>
            <a:pathLst>
              <a:path w="2639037" h="2544402" extrusionOk="0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g24ae4cb4e1a_1_6"/>
          <p:cNvPicPr preferRelativeResize="0"/>
          <p:nvPr/>
        </p:nvPicPr>
        <p:blipFill rotWithShape="1">
          <a:blip r:embed="rId5">
            <a:alphaModFix/>
          </a:blip>
          <a:srcRect l="28999" t="708" r="59416" b="708"/>
          <a:stretch/>
        </p:blipFill>
        <p:spPr>
          <a:xfrm>
            <a:off x="0" y="0"/>
            <a:ext cx="53747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1D1596-B077-F661-C7C5-F204BBEE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422" y="3348159"/>
            <a:ext cx="2966278" cy="2973357"/>
          </a:xfrm>
          <a:prstGeom prst="rect">
            <a:avLst/>
          </a:prstGeom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5302" y="2652738"/>
            <a:ext cx="3881676" cy="38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5350" y="2819462"/>
            <a:ext cx="3519351" cy="35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8450" y="2893475"/>
            <a:ext cx="3578950" cy="27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7">
            <a:alphaModFix/>
          </a:blip>
          <a:srcRect r="24144" b="16651"/>
          <a:stretch/>
        </p:blipFill>
        <p:spPr>
          <a:xfrm>
            <a:off x="1956225" y="1505673"/>
            <a:ext cx="9248252" cy="10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/>
        </p:nvSpPr>
        <p:spPr>
          <a:xfrm rot="-2700000" flipH="1">
            <a:off x="-128854" y="-109967"/>
            <a:ext cx="802415" cy="773640"/>
          </a:xfrm>
          <a:custGeom>
            <a:avLst/>
            <a:gdLst/>
            <a:ahLst/>
            <a:cxnLst/>
            <a:rect l="l" t="t" r="r" b="b"/>
            <a:pathLst>
              <a:path w="2639037" h="2544402" extrusionOk="0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09;g24ae4cb4e1a_1_6">
            <a:extLst>
              <a:ext uri="{FF2B5EF4-FFF2-40B4-BE49-F238E27FC236}">
                <a16:creationId xmlns:a16="http://schemas.microsoft.com/office/drawing/2014/main" id="{AB5B19AA-3279-0516-05DC-3FFF517D6721}"/>
              </a:ext>
            </a:extLst>
          </p:cNvPr>
          <p:cNvSpPr txBox="1"/>
          <p:nvPr/>
        </p:nvSpPr>
        <p:spPr>
          <a:xfrm>
            <a:off x="921899" y="459750"/>
            <a:ext cx="1105280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D" sz="4000" b="1" i="0" u="none" strike="noStrike" cap="none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ANÁLISIS DESCRIPTIVO EXPLORATORIO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9;g24ae4cb4e1a_1_6">
            <a:extLst>
              <a:ext uri="{FF2B5EF4-FFF2-40B4-BE49-F238E27FC236}">
                <a16:creationId xmlns:a16="http://schemas.microsoft.com/office/drawing/2014/main" id="{331A3B98-8F38-469F-BCED-15A1DAB09D31}"/>
              </a:ext>
            </a:extLst>
          </p:cNvPr>
          <p:cNvSpPr txBox="1"/>
          <p:nvPr/>
        </p:nvSpPr>
        <p:spPr>
          <a:xfrm>
            <a:off x="921899" y="459750"/>
            <a:ext cx="1105280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D" sz="4000" b="1" i="0" u="none" strike="noStrike" cap="none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MODELAMIENTO Y VALIDACIÓN</a:t>
            </a: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850" y="1115425"/>
            <a:ext cx="10589452" cy="431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4">
            <a:alphaModFix/>
          </a:blip>
          <a:srcRect r="69096" b="4507"/>
          <a:stretch/>
        </p:blipFill>
        <p:spPr>
          <a:xfrm>
            <a:off x="1960450" y="5366525"/>
            <a:ext cx="3227149" cy="1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4">
            <a:alphaModFix/>
          </a:blip>
          <a:srcRect l="69096" b="4507"/>
          <a:stretch/>
        </p:blipFill>
        <p:spPr>
          <a:xfrm>
            <a:off x="7867425" y="5366525"/>
            <a:ext cx="3227149" cy="12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 rot="-2700000" flipH="1">
            <a:off x="11491646" y="6176533"/>
            <a:ext cx="802415" cy="773640"/>
          </a:xfrm>
          <a:custGeom>
            <a:avLst/>
            <a:gdLst/>
            <a:ahLst/>
            <a:cxnLst/>
            <a:rect l="l" t="t" r="r" b="b"/>
            <a:pathLst>
              <a:path w="2639037" h="2544402" extrusionOk="0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l="22590" r="17914"/>
          <a:stretch/>
        </p:blipFill>
        <p:spPr>
          <a:xfrm>
            <a:off x="1" y="0"/>
            <a:ext cx="61218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 flipH="1">
            <a:off x="3001100" y="1581075"/>
            <a:ext cx="3582300" cy="3331800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6"/>
          <p:cNvSpPr/>
          <p:nvPr/>
        </p:nvSpPr>
        <p:spPr>
          <a:xfrm rot="-5400000" flipH="1">
            <a:off x="3785175" y="1159025"/>
            <a:ext cx="3073800" cy="414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6"/>
          <p:cNvSpPr txBox="1"/>
          <p:nvPr/>
        </p:nvSpPr>
        <p:spPr>
          <a:xfrm flipH="1">
            <a:off x="3376950" y="2450475"/>
            <a:ext cx="3964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D"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D" sz="4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MKT DIGITAL</a:t>
            </a:r>
            <a:endParaRPr sz="4400" b="0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6"/>
          <p:cNvSpPr/>
          <p:nvPr/>
        </p:nvSpPr>
        <p:spPr>
          <a:xfrm rot="-2700000" flipH="1">
            <a:off x="2922211" y="4201508"/>
            <a:ext cx="802415" cy="773640"/>
          </a:xfrm>
          <a:custGeom>
            <a:avLst/>
            <a:gdLst/>
            <a:ahLst/>
            <a:cxnLst/>
            <a:rect l="l" t="t" r="r" b="b"/>
            <a:pathLst>
              <a:path w="2639037" h="2544402" extrusionOk="0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8277396" y="2144569"/>
            <a:ext cx="310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D" sz="16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COMUNICACIÓN ACTIVA / SERVICIO AL CLIENTE</a:t>
            </a:r>
            <a:endParaRPr sz="1400" b="0" i="0" u="none" strike="noStrike" cap="non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8277396" y="2792005"/>
            <a:ext cx="333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D" sz="16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PLANES FAMILIARES</a:t>
            </a:r>
            <a:endParaRPr sz="1400" b="0" i="0" u="none" strike="noStrike" cap="non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8277396" y="3363241"/>
            <a:ext cx="322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D" sz="16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OFERTAS &amp; CONTRATOS</a:t>
            </a:r>
            <a:endParaRPr sz="1400" b="0" i="0" u="none" strike="noStrike" cap="non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8277400" y="3934475"/>
            <a:ext cx="310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D" sz="1600" b="0" i="0" u="none" strike="noStrike" cap="non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PROGRAMA DE LEALTAD</a:t>
            </a:r>
            <a:endParaRPr sz="1400" b="0" i="0" u="none" strike="noStrike" cap="non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8157200" y="2276725"/>
            <a:ext cx="74400" cy="7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8157200" y="2924150"/>
            <a:ext cx="74400" cy="7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8157200" y="3495375"/>
            <a:ext cx="74400" cy="7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8157200" y="4066600"/>
            <a:ext cx="74400" cy="7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7"/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60" name="Google Shape;160;p7"/>
            <p:cNvCxnSpPr/>
            <p:nvPr/>
          </p:nvCxnSpPr>
          <p:spPr>
            <a:xfrm rot="10800000">
              <a:off x="10015538" y="-1152525"/>
              <a:ext cx="158976" cy="10636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7"/>
            <p:cNvCxnSpPr/>
            <p:nvPr/>
          </p:nvCxnSpPr>
          <p:spPr>
            <a:xfrm rot="10800000" flipH="1">
              <a:off x="10015538" y="-1048888"/>
              <a:ext cx="158976" cy="10636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7"/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63" name="Google Shape;163;p7"/>
            <p:cNvCxnSpPr/>
            <p:nvPr/>
          </p:nvCxnSpPr>
          <p:spPr>
            <a:xfrm rot="10800000">
              <a:off x="10015538" y="-1152525"/>
              <a:ext cx="158976" cy="10636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" name="Google Shape;164;p7"/>
            <p:cNvCxnSpPr/>
            <p:nvPr/>
          </p:nvCxnSpPr>
          <p:spPr>
            <a:xfrm rot="10800000" flipH="1">
              <a:off x="10015538" y="-1048888"/>
              <a:ext cx="158976" cy="10636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5" name="Google Shape;165;p7"/>
          <p:cNvSpPr/>
          <p:nvPr/>
        </p:nvSpPr>
        <p:spPr>
          <a:xfrm>
            <a:off x="8810663" y="2875688"/>
            <a:ext cx="1925400" cy="1925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 rot="-2700000" flipH="1">
            <a:off x="11491646" y="6176533"/>
            <a:ext cx="802415" cy="773640"/>
          </a:xfrm>
          <a:custGeom>
            <a:avLst/>
            <a:gdLst/>
            <a:ahLst/>
            <a:cxnLst/>
            <a:rect l="l" t="t" r="r" b="b"/>
            <a:pathLst>
              <a:path w="2639037" h="2544402" extrusionOk="0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l="36393" r="50847"/>
          <a:stretch/>
        </p:blipFill>
        <p:spPr>
          <a:xfrm>
            <a:off x="0" y="0"/>
            <a:ext cx="583224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7"/>
          <p:cNvGrpSpPr/>
          <p:nvPr/>
        </p:nvGrpSpPr>
        <p:grpSpPr>
          <a:xfrm>
            <a:off x="1461051" y="1303956"/>
            <a:ext cx="6343252" cy="2646756"/>
            <a:chOff x="199749" y="2523488"/>
            <a:chExt cx="5884824" cy="2646756"/>
          </a:xfrm>
        </p:grpSpPr>
        <p:sp>
          <p:nvSpPr>
            <p:cNvPr id="169" name="Google Shape;169;p7"/>
            <p:cNvSpPr txBox="1"/>
            <p:nvPr/>
          </p:nvSpPr>
          <p:spPr>
            <a:xfrm>
              <a:off x="199749" y="2885569"/>
              <a:ext cx="5570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ID" sz="3000" b="1" i="0" u="none" strike="noStrike" cap="none">
                  <a:solidFill>
                    <a:srgbClr val="3F3F3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COMUNICACIÓN ACTIVA </a:t>
              </a:r>
              <a:endParaRPr sz="3000" b="1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0" name="Google Shape;170;p7"/>
            <p:cNvSpPr txBox="1"/>
            <p:nvPr/>
          </p:nvSpPr>
          <p:spPr>
            <a:xfrm>
              <a:off x="694604" y="2523488"/>
              <a:ext cx="4220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ID" sz="2600" b="0" i="0" u="none" strike="noStrike" cap="none">
                  <a:solidFill>
                    <a:srgbClr val="3F3F3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PLAN ACCIÓN</a:t>
              </a:r>
              <a:endParaRPr sz="2600" b="0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1" name="Google Shape;171;p7"/>
            <p:cNvSpPr txBox="1"/>
            <p:nvPr/>
          </p:nvSpPr>
          <p:spPr>
            <a:xfrm>
              <a:off x="786573" y="3611144"/>
              <a:ext cx="5298000" cy="15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D" sz="1100" b="0" i="0" u="none" strike="noStrike" cap="none">
                  <a:solidFill>
                    <a:srgbClr val="3F3F3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Esta estrategia se centra en mantener una comunicación proactiva con los clientes. Como empresa estar disponible para responder preguntas, resolver problemas y ofrecer asistencia de manera rápida y eficiente. </a:t>
              </a:r>
              <a:endParaRPr sz="1100" b="0" i="0" u="none" strike="noStrike" cap="non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D" sz="1100" b="0" i="0" u="none" strike="noStrike" cap="none">
                  <a:solidFill>
                    <a:srgbClr val="3F3F3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 través de canales como chat en línea, atención telefónica y redes sociales, se busca brindar un servicio al cliente de alta calidad, mejorando así la satisfacción y fidelidad del cliente.</a:t>
              </a:r>
              <a:endParaRPr sz="1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pic>
        <p:nvPicPr>
          <p:cNvPr id="172" name="Google Shape;17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312" y="3220349"/>
            <a:ext cx="1236100" cy="12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 txBox="1"/>
          <p:nvPr/>
        </p:nvSpPr>
        <p:spPr>
          <a:xfrm>
            <a:off x="2072916" y="4146650"/>
            <a:ext cx="5311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1" i="0" u="none" strike="noStrike" cap="none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Impacto</a:t>
            </a:r>
            <a:r>
              <a:rPr lang="en-ID" sz="1200" b="1" i="0" u="none" strike="noStrike" cap="none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ID" sz="1200" b="1" i="0" u="none" strike="noStrike" cap="none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Estimado</a:t>
            </a:r>
            <a:r>
              <a:rPr lang="en-ID" sz="1200" b="1" i="0" u="none" strike="noStrike" cap="none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espera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que se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logre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una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mejora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sostenida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retención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clientes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con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una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disminución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tasa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pérdida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clientes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un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rango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del 10% al 20%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los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12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primeros</a:t>
            </a:r>
            <a:r>
              <a:rPr lang="en-ID" sz="12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12 meses.</a:t>
            </a:r>
            <a:endParaRPr sz="12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2072916" y="5213425"/>
            <a:ext cx="53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Valor Agregado:</a:t>
            </a: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mejora de la satisfacción del cliente y la optimización de costos.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0050" y="4383500"/>
            <a:ext cx="265201" cy="2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0050" y="5450275"/>
            <a:ext cx="265201" cy="26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/>
        </p:nvSpPr>
        <p:spPr>
          <a:xfrm>
            <a:off x="510000" y="1371350"/>
            <a:ext cx="667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D" sz="3000" b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PLANES FAMILIARES</a:t>
            </a:r>
            <a:endParaRPr sz="3000" b="1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510000" y="992138"/>
            <a:ext cx="422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ID" sz="2600" b="0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PLAN ACCIÓN</a:t>
            </a:r>
            <a:endParaRPr sz="2600" b="0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3">
            <a:alphaModFix/>
          </a:blip>
          <a:srcRect l="30785" r="21741"/>
          <a:stretch/>
        </p:blipFill>
        <p:spPr>
          <a:xfrm>
            <a:off x="8981775" y="-57150"/>
            <a:ext cx="4956950" cy="6959600"/>
          </a:xfrm>
          <a:prstGeom prst="flowChartInputOutput">
            <a:avLst/>
          </a:prstGeom>
          <a:noFill/>
          <a:ln>
            <a:noFill/>
          </a:ln>
        </p:spPr>
      </p:pic>
      <p:sp>
        <p:nvSpPr>
          <p:cNvPr id="185" name="Google Shape;185;p8"/>
          <p:cNvSpPr/>
          <p:nvPr/>
        </p:nvSpPr>
        <p:spPr>
          <a:xfrm rot="-2700000" flipH="1">
            <a:off x="-90754" y="-119592"/>
            <a:ext cx="802415" cy="773640"/>
          </a:xfrm>
          <a:custGeom>
            <a:avLst/>
            <a:gdLst/>
            <a:ahLst/>
            <a:cxnLst/>
            <a:rect l="l" t="t" r="r" b="b"/>
            <a:pathLst>
              <a:path w="2639037" h="2544402" extrusionOk="0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611450" y="2016150"/>
            <a:ext cx="7680900" cy="2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 una opción diseñada para satisfacer las necesidades de múltiples miembros de una familia en un solo contrato</a:t>
            </a:r>
            <a:r>
              <a:rPr lang="en-ID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permitiendo </a:t>
            </a: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los clientes agrupar líneas de teléfono, servicios de internet y televisión por cable en un paquete conveniente, a menudo a un costo más económico en comparación con los planes individuales. </a:t>
            </a:r>
            <a:endParaRPr sz="1200" b="0" i="0" u="none" strike="noStrike" cap="non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Los planes familiares promueven la consolidación de servicios y fomentan la retención de clientes al ofrecer beneficios compartidos.</a:t>
            </a:r>
            <a:endParaRPr sz="1200" b="0" i="0" u="none" strike="noStrike" cap="non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1134316" y="4322350"/>
            <a:ext cx="53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Impacto Estimado: </a:t>
            </a:r>
            <a:r>
              <a:rPr lang="en-ID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Generar más ingresos, reducir las cancelaciones y fomentar la lealtad de los clientes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1134316" y="5465325"/>
            <a:ext cx="5311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Valor Agregado:</a:t>
            </a: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Simplifican la gestión de cuentas y facturación al combinar múltiples líneas en un solo contrato, generando un ahorro significativo. Garantizan un excelente servicio de atención al cliente y soporte técnico aumentando satisfacción.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450" y="4559200"/>
            <a:ext cx="265201" cy="2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450" y="5702175"/>
            <a:ext cx="265201" cy="26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/>
        </p:nvSpPr>
        <p:spPr>
          <a:xfrm>
            <a:off x="4985350" y="1264275"/>
            <a:ext cx="673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D" sz="3000" b="1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OFERTAS &amp; CONTRATO</a:t>
            </a:r>
            <a:endParaRPr sz="3000" b="1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7496350" y="917913"/>
            <a:ext cx="422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ID" sz="2600" b="0" i="0" u="none" strike="noStrike" cap="non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PLAN ACCIÓN</a:t>
            </a:r>
            <a:endParaRPr sz="2600" b="0" i="0" u="none" strike="noStrike" cap="non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5692600" y="1972275"/>
            <a:ext cx="59628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Ofrece contratos personalizados que se adapten a las necesidades y preferencias individuales de los clientes, como planes de suscripción flexibles o paquetes de servicios adicionales.</a:t>
            </a:r>
            <a:endParaRPr sz="1200" b="0" i="0" u="none" strike="noStrike" cap="non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l="34998" r="23783"/>
          <a:stretch/>
        </p:blipFill>
        <p:spPr>
          <a:xfrm>
            <a:off x="0" y="0"/>
            <a:ext cx="4240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/>
          <p:nvPr/>
        </p:nvSpPr>
        <p:spPr>
          <a:xfrm rot="2700000">
            <a:off x="4157471" y="3346774"/>
            <a:ext cx="891379" cy="89137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/>
          <p:nvPr/>
        </p:nvSpPr>
        <p:spPr>
          <a:xfrm rot="-2700000" flipH="1">
            <a:off x="11491646" y="6176533"/>
            <a:ext cx="802415" cy="773640"/>
          </a:xfrm>
          <a:custGeom>
            <a:avLst/>
            <a:gdLst/>
            <a:ahLst/>
            <a:cxnLst/>
            <a:rect l="l" t="t" r="r" b="b"/>
            <a:pathLst>
              <a:path w="2639037" h="2544402" extrusionOk="0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6468316" y="3255550"/>
            <a:ext cx="531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Impacto Estimado: </a:t>
            </a: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Ofrecer contratos flexibles puede aumentar la retención al brindar a los clientes más opciones y control sobre su experiencia.</a:t>
            </a:r>
            <a:endParaRPr sz="1200" b="0" i="0" u="none" strike="noStrike" cap="non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6468316" y="4398525"/>
            <a:ext cx="53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Valor Agregado:</a:t>
            </a:r>
            <a:r>
              <a:rPr lang="en-ID" sz="1200" b="0" i="0" u="none" strike="noStrike" cap="non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Los clientes aprecian la capacidad de adaptar su contrato a sus necesidades, lo que mejora su satisfacción.</a:t>
            </a:r>
            <a:endParaRPr sz="1200" b="0" i="0" u="none" strike="noStrike" cap="non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5450" y="3492400"/>
            <a:ext cx="265201" cy="2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5450" y="4635375"/>
            <a:ext cx="265201" cy="26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pacity">
      <a:dk1>
        <a:srgbClr val="000000"/>
      </a:dk1>
      <a:lt1>
        <a:srgbClr val="FFFFFF"/>
      </a:lt1>
      <a:dk2>
        <a:srgbClr val="2D3645"/>
      </a:dk2>
      <a:lt2>
        <a:srgbClr val="E6E6E6"/>
      </a:lt2>
      <a:accent1>
        <a:srgbClr val="0056FB"/>
      </a:accent1>
      <a:accent2>
        <a:srgbClr val="FFC837"/>
      </a:accent2>
      <a:accent3>
        <a:srgbClr val="3CD278"/>
      </a:accent3>
      <a:accent4>
        <a:srgbClr val="FF784B"/>
      </a:accent4>
      <a:accent5>
        <a:srgbClr val="F0323C"/>
      </a:accent5>
      <a:accent6>
        <a:srgbClr val="984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636</Words>
  <Application>Microsoft Office PowerPoint</Application>
  <PresentationFormat>Panorámica</PresentationFormat>
  <Paragraphs>57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Barlow</vt:lpstr>
      <vt:lpstr>Open Sans</vt:lpstr>
      <vt:lpstr>Montserrat ExtraBold</vt:lpstr>
      <vt:lpstr>Montserrat</vt:lpstr>
      <vt:lpstr>Montserrat Medium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it 24slides9</dc:creator>
  <cp:lastModifiedBy>Javier Ramirez</cp:lastModifiedBy>
  <cp:revision>1</cp:revision>
  <dcterms:created xsi:type="dcterms:W3CDTF">2019-09-24T08:57:26Z</dcterms:created>
  <dcterms:modified xsi:type="dcterms:W3CDTF">2023-10-04T22:51:37Z</dcterms:modified>
</cp:coreProperties>
</file>